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Roboto Mono"/>
      <p:regular r:id="rId27"/>
      <p:bold r:id="rId28"/>
      <p:italic r:id="rId29"/>
      <p:boldItalic r:id="rId30"/>
    </p:embeddedFont>
    <p:embeddedFont>
      <p:font typeface="Nunito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CBF4E0A-8F8A-4DB9-8478-F7F50B1099B0}">
  <a:tblStyle styleId="{FCBF4E0A-8F8A-4DB9-8478-F7F50B1099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29C37AA-FDB5-48FA-81BD-A28915EA2951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RobotoMono-bold.fntdata"/><Relationship Id="rId27" Type="http://schemas.openxmlformats.org/officeDocument/2006/relationships/font" Target="fonts/RobotoMon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Sans-regular.fntdata"/><Relationship Id="rId30" Type="http://schemas.openxmlformats.org/officeDocument/2006/relationships/font" Target="fonts/RobotoMono-boldItalic.fntdata"/><Relationship Id="rId11" Type="http://schemas.openxmlformats.org/officeDocument/2006/relationships/slide" Target="slides/slide6.xml"/><Relationship Id="rId33" Type="http://schemas.openxmlformats.org/officeDocument/2006/relationships/font" Target="fonts/NunitoSans-italic.fntdata"/><Relationship Id="rId10" Type="http://schemas.openxmlformats.org/officeDocument/2006/relationships/slide" Target="slides/slide5.xml"/><Relationship Id="rId32" Type="http://schemas.openxmlformats.org/officeDocument/2006/relationships/font" Target="fonts/Nunito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Nunito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56781fa9e_4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56781fa9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7c2fe9a1c_0_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7c2fe9a1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7c2fe9a1c_0_7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7c2fe9a1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7c2fe9a1c_0_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7c2fe9a1c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7c2fe9a1c_0_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7c2fe9a1c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7c2fe9a1c_0_1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7c2fe9a1c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7c2fe9a1c_0_1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7c2fe9a1c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7c2fe9a1c_0_1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7c2fe9a1c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7c2fe9a1c_0_1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7c2fe9a1c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7c2fe9a1c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7c2fe9a1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7c2fe9a1c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7c2fe9a1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7c2fe9a1c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7c2fe9a1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7c2fe9a1c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7c2fe9a1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7c2fe9a1c_0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7c2fe9a1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7c2fe9a1c_0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7c2fe9a1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619330eb1_0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619330eb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7c2fe9a1c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7c2fe9a1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with intro text">
  <p:cSld name="TITLE_AND_BODY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1"/>
          <p:cNvSpPr txBox="1"/>
          <p:nvPr>
            <p:ph idx="2" type="body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 with intro text">
  <p:cSld name="TITLE_AND_BODY_1_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2"/>
          <p:cNvSpPr txBox="1"/>
          <p:nvPr>
            <p:ph idx="2" type="body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89" name="Google Shape;89;p12"/>
          <p:cNvSpPr txBox="1"/>
          <p:nvPr>
            <p:ph idx="3" type="body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left">
  <p:cSld name="TITLE_AND_BODY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/>
          <p:cNvSpPr txBox="1"/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half">
  <p:cSld name="TITLE_AND_BODY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4"/>
          <p:cNvSpPr txBox="1"/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1" type="body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07" name="Google Shape;107;p15"/>
          <p:cNvSpPr txBox="1"/>
          <p:nvPr>
            <p:ph idx="2" type="body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08" name="Google Shape;108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14" name="Google Shape;114;p16"/>
          <p:cNvSpPr txBox="1"/>
          <p:nvPr>
            <p:ph idx="2" type="body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15" name="Google Shape;115;p16"/>
          <p:cNvSpPr txBox="1"/>
          <p:nvPr>
            <p:ph idx="3" type="body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16" name="Google Shape;116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1">
  <p:cSld name="TITLE_2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40335" y="0"/>
            <a:ext cx="46036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  <a:defRPr sz="18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5400000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i="1" sz="2400"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5" name="Google Shape;35;p6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Think">
  <p:cSld name="TITLE_AND_BODY_2">
    <p:bg>
      <p:bgPr>
        <a:solidFill>
          <a:srgbClr val="6093C5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8"/>
          <p:cNvPicPr preferRelativeResize="0"/>
          <p:nvPr/>
        </p:nvPicPr>
        <p:blipFill rotWithShape="1">
          <a:blip r:embed="rId2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47" name="Google Shape;4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8"/>
          <p:cNvSpPr txBox="1"/>
          <p:nvPr/>
        </p:nvSpPr>
        <p:spPr>
          <a:xfrm>
            <a:off x="234450" y="1051100"/>
            <a:ext cx="20463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Think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1" name="Google Shape;51;p8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269575" y="1700200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" name="Google Shape;53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Pair">
  <p:cSld name="TITLE_AND_BODY_2_1">
    <p:bg>
      <p:bgPr>
        <a:solidFill>
          <a:srgbClr val="6093C5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58" name="Google Shape;5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9"/>
          <p:cNvSpPr txBox="1"/>
          <p:nvPr/>
        </p:nvSpPr>
        <p:spPr>
          <a:xfrm>
            <a:off x="234450" y="1051100"/>
            <a:ext cx="20463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Pair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2" name="Google Shape;62;p9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1349061" y="1162316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9"/>
          <p:cNvPicPr preferRelativeResize="0"/>
          <p:nvPr/>
        </p:nvPicPr>
        <p:blipFill rotWithShape="1">
          <a:blip r:embed="rId3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6" name="Google Shape;66;p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Information">
  <p:cSld name="TITLE_AND_BODY_2_1_1">
    <p:bg>
      <p:bgPr>
        <a:solidFill>
          <a:srgbClr val="6093C5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70" name="Google Shape;7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0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0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74" name="Google Shape;74;p10"/>
          <p:cNvPicPr preferRelativeResize="0"/>
          <p:nvPr/>
        </p:nvPicPr>
        <p:blipFill rotWithShape="1">
          <a:blip r:embed="rId3">
            <a:alphaModFix/>
          </a:blip>
          <a:srcRect b="5413" l="0" r="0" t="5404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colab.research.google.com/drive/1CGtNYQ5XBuPAODQvskdAQEJnLCQveAeg#scrollTo=rE6IkDvhp8OD" TargetMode="External"/><Relationship Id="rId4" Type="http://schemas.openxmlformats.org/officeDocument/2006/relationships/hyperlink" Target="https://colab.research.google.com/drive/1CGtNYQ5XBuPAODQvskdAQEJnLCQveAeg#scrollTo=kHzk0nMsqEhm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25" y="1902913"/>
            <a:ext cx="660500" cy="6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 txBox="1"/>
          <p:nvPr>
            <p:ph type="ctrTitle"/>
          </p:nvPr>
        </p:nvSpPr>
        <p:spPr>
          <a:xfrm>
            <a:off x="468925" y="2387250"/>
            <a:ext cx="37284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CSE 163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Dictionaries and Pandas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Hunter Schafer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Processing CSVs</a:t>
            </a:r>
            <a:endParaRPr/>
          </a:p>
        </p:txBody>
      </p:sp>
      <p:sp>
        <p:nvSpPr>
          <p:cNvPr id="222" name="Google Shape;222;p2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bit tedious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Code to read from the file is complicated (probably wrong too)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Have to pay particular attention to do the types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code to compute statistics isn’t too bad, but still have to write a bit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only there were a better way! </a:t>
            </a:r>
            <a:endParaRPr/>
          </a:p>
        </p:txBody>
      </p:sp>
      <p:sp>
        <p:nvSpPr>
          <p:cNvPr id="223" name="Google Shape;223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Pandas</a:t>
            </a:r>
            <a:endParaRPr/>
          </a:p>
        </p:txBody>
      </p:sp>
      <p:sp>
        <p:nvSpPr>
          <p:cNvPr id="229" name="Google Shape;229;p2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</a:t>
            </a:r>
            <a:r>
              <a:rPr b="1" lang="en"/>
              <a:t>library </a:t>
            </a:r>
            <a:r>
              <a:rPr lang="en"/>
              <a:t>is a packaged version of someone else’s code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Pandas is a library that makes it super easy to work with CSVs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start, you can have pandas read the CSV for you</a:t>
            </a:r>
            <a:endParaRPr/>
          </a:p>
        </p:txBody>
      </p:sp>
      <p:sp>
        <p:nvSpPr>
          <p:cNvPr id="230" name="Google Shape;230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1" name="Google Shape;231;p29"/>
          <p:cNvSpPr txBox="1"/>
          <p:nvPr/>
        </p:nvSpPr>
        <p:spPr>
          <a:xfrm>
            <a:off x="3090625" y="2320450"/>
            <a:ext cx="5596200" cy="739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pandas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data = pandas.read_csv(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'earthquakes.csv'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2" name="Google Shape;232;p29"/>
          <p:cNvSpPr txBox="1"/>
          <p:nvPr/>
        </p:nvSpPr>
        <p:spPr>
          <a:xfrm>
            <a:off x="3090625" y="2320450"/>
            <a:ext cx="5596200" cy="739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pandas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pd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data = pd.read_csv(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'earthquakes.csv'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DataFrame</a:t>
            </a:r>
            <a:endParaRPr/>
          </a:p>
        </p:txBody>
      </p:sp>
      <p:sp>
        <p:nvSpPr>
          <p:cNvPr id="238" name="Google Shape;238;p3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One of the basic data types from pandas is a DataFrame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It’s essentially a table with column and rows! </a:t>
            </a:r>
            <a:endParaRPr/>
          </a:p>
        </p:txBody>
      </p:sp>
      <p:sp>
        <p:nvSpPr>
          <p:cNvPr id="239" name="Google Shape;239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40" name="Google Shape;240;p30"/>
          <p:cNvGraphicFramePr/>
          <p:nvPr/>
        </p:nvGraphicFramePr>
        <p:xfrm>
          <a:off x="3180100" y="18842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{B29C37AA-FDB5-48FA-81BD-A28915EA2951}</a:tableStyleId>
              </a:tblPr>
              <a:tblGrid>
                <a:gridCol w="337675"/>
                <a:gridCol w="892525"/>
                <a:gridCol w="471550"/>
                <a:gridCol w="545050"/>
                <a:gridCol w="367975"/>
                <a:gridCol w="773525"/>
                <a:gridCol w="884925"/>
                <a:gridCol w="745450"/>
                <a:gridCol w="854600"/>
              </a:tblGrid>
              <a:tr h="4381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id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year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month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day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latitude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longitude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name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magnitude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nc72666881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37.672333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-121.619000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California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1.43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us20006i0y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21.514600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94.572100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Burma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4.90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nc72666891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37.576500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-118.859167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California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0.06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sp>
        <p:nvSpPr>
          <p:cNvPr id="241" name="Google Shape;241;p30"/>
          <p:cNvSpPr txBox="1"/>
          <p:nvPr/>
        </p:nvSpPr>
        <p:spPr>
          <a:xfrm>
            <a:off x="5719625" y="1490650"/>
            <a:ext cx="89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Nunito Sans"/>
                <a:ea typeface="Nunito Sans"/>
                <a:cs typeface="Nunito Sans"/>
                <a:sym typeface="Nunito Sans"/>
              </a:rPr>
              <a:t>Columns</a:t>
            </a:r>
            <a:endParaRPr>
              <a:solidFill>
                <a:schemeClr val="accent4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2" name="Google Shape;242;p30"/>
          <p:cNvSpPr txBox="1"/>
          <p:nvPr/>
        </p:nvSpPr>
        <p:spPr>
          <a:xfrm rot="-5400000">
            <a:off x="2332400" y="2720875"/>
            <a:ext cx="1176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Nunito Sans"/>
                <a:ea typeface="Nunito Sans"/>
                <a:cs typeface="Nunito Sans"/>
                <a:sym typeface="Nunito Sans"/>
              </a:rPr>
              <a:t>Index (row)</a:t>
            </a:r>
            <a:endParaRPr>
              <a:solidFill>
                <a:schemeClr val="accent4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3" name="Google Shape;243;p30"/>
          <p:cNvSpPr/>
          <p:nvPr/>
        </p:nvSpPr>
        <p:spPr>
          <a:xfrm>
            <a:off x="3524100" y="1884025"/>
            <a:ext cx="5529300" cy="5622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"/>
          <p:cNvSpPr/>
          <p:nvPr/>
        </p:nvSpPr>
        <p:spPr>
          <a:xfrm>
            <a:off x="3180100" y="2446225"/>
            <a:ext cx="344100" cy="9429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Series</a:t>
            </a:r>
            <a:endParaRPr/>
          </a:p>
        </p:txBody>
      </p:sp>
      <p:sp>
        <p:nvSpPr>
          <p:cNvPr id="250" name="Google Shape;250;p3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Series is like a 1-dimensional DataFrame (no columns!)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Has an index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It’s basically like a fancy dictionary/list hybrid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 example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52" name="Google Shape;252;p31"/>
          <p:cNvGraphicFramePr/>
          <p:nvPr/>
        </p:nvGraphicFramePr>
        <p:xfrm>
          <a:off x="4790300" y="245660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{B29C37AA-FDB5-48FA-81BD-A28915EA2951}</a:tableStyleId>
              </a:tblPr>
              <a:tblGrid>
                <a:gridCol w="462575"/>
                <a:gridCol w="1021200"/>
              </a:tblGrid>
              <a:tr h="596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California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596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Burma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6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California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sp>
        <p:nvSpPr>
          <p:cNvPr id="253" name="Google Shape;253;p31"/>
          <p:cNvSpPr txBox="1"/>
          <p:nvPr/>
        </p:nvSpPr>
        <p:spPr>
          <a:xfrm>
            <a:off x="3090625" y="1854925"/>
            <a:ext cx="5596200" cy="393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data[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'name'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4" name="Google Shape;254;p31"/>
          <p:cNvSpPr txBox="1"/>
          <p:nvPr/>
        </p:nvSpPr>
        <p:spPr>
          <a:xfrm>
            <a:off x="3090625" y="4409675"/>
            <a:ext cx="5596200" cy="393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data[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'name'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][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'Burma'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Series Methods</a:t>
            </a:r>
            <a:endParaRPr/>
          </a:p>
        </p:txBody>
      </p:sp>
      <p:sp>
        <p:nvSpPr>
          <p:cNvPr id="260" name="Google Shape;260;p3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Series has a many methods that help you process your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mean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min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max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idxmin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idxmax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count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unique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And many many more!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Element-wise operators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Arithmetic: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en">
                <a:solidFill>
                  <a:schemeClr val="dk2"/>
                </a:solidFill>
              </a:rPr>
              <a:t>,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>
                <a:solidFill>
                  <a:schemeClr val="dk2"/>
                </a:solidFill>
              </a:rPr>
              <a:t>,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>
                <a:solidFill>
                  <a:schemeClr val="dk2"/>
                </a:solidFill>
              </a:rPr>
              <a:t>,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>
                <a:solidFill>
                  <a:schemeClr val="dk2"/>
                </a:solidFill>
              </a:rPr>
              <a:t>, </a:t>
            </a:r>
            <a:r>
              <a:rPr lang="en"/>
              <a:t>etc.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Comparison: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">
                <a:solidFill>
                  <a:schemeClr val="dk2"/>
                </a:solidFill>
              </a:rPr>
              <a:t>,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>
                <a:solidFill>
                  <a:schemeClr val="dk2"/>
                </a:solidFill>
              </a:rPr>
              <a:t>,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==</a:t>
            </a:r>
            <a:endParaRPr/>
          </a:p>
        </p:txBody>
      </p:sp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Filtering</a:t>
            </a:r>
            <a:endParaRPr/>
          </a:p>
        </p:txBody>
      </p:sp>
      <p:sp>
        <p:nvSpPr>
          <p:cNvPr id="267" name="Google Shape;267;p3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Can use a bool Series to select which rows from the dataset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Can use multiple filters with: &amp; (and), | (or), ~ (not)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9" name="Google Shape;269;p33"/>
          <p:cNvSpPr txBox="1"/>
          <p:nvPr/>
        </p:nvSpPr>
        <p:spPr>
          <a:xfrm>
            <a:off x="3090625" y="1114675"/>
            <a:ext cx="5596200" cy="1080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mask = data[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'magnitude'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 &gt;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data[mask]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Same as: data[data['magnitude'] &gt; 5]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270" name="Google Shape;270;p33"/>
          <p:cNvGraphicFramePr/>
          <p:nvPr/>
        </p:nvGraphicFramePr>
        <p:xfrm>
          <a:off x="2952075" y="233450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{B29C37AA-FDB5-48FA-81BD-A28915EA2951}</a:tableStyleId>
              </a:tblPr>
              <a:tblGrid>
                <a:gridCol w="368200"/>
                <a:gridCol w="884900"/>
                <a:gridCol w="448650"/>
                <a:gridCol w="545050"/>
                <a:gridCol w="367975"/>
                <a:gridCol w="842200"/>
                <a:gridCol w="907825"/>
                <a:gridCol w="653875"/>
                <a:gridCol w="854600"/>
              </a:tblGrid>
              <a:tr h="4381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id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year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month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day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latitude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longitude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name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magnitude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us20006i18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-24.286000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-67.864700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Chile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5.60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114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us20006i35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36.492200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140.756800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Japan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5.30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421</a:t>
                      </a:r>
                      <a:endParaRPr b="1"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us1000683b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28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-16.824200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-172.515800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Tonga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rgbClr val="212121"/>
                          </a:solidFill>
                          <a:highlight>
                            <a:srgbClr val="F3F3F3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5.10</a:t>
                      </a:r>
                      <a:endParaRPr sz="1050">
                        <a:solidFill>
                          <a:srgbClr val="212121"/>
                        </a:solidFill>
                        <a:highlight>
                          <a:srgbClr val="F3F3F3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6675" marB="66675" marR="66675" marL="666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sp>
        <p:nvSpPr>
          <p:cNvPr id="271" name="Google Shape;271;p33"/>
          <p:cNvSpPr txBox="1"/>
          <p:nvPr/>
        </p:nvSpPr>
        <p:spPr>
          <a:xfrm>
            <a:off x="3090613" y="4235675"/>
            <a:ext cx="5596200" cy="567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data[(data[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'magnitude'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 &gt;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&amp; ~(data[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'day'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 ==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27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 Location Location</a:t>
            </a:r>
            <a:endParaRPr/>
          </a:p>
        </p:txBody>
      </p:sp>
      <p:sp>
        <p:nvSpPr>
          <p:cNvPr id="277" name="Google Shape;277;p34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When working with pandas, you have to think about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How do I get to the data I want?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Want computation do I want to do on that data?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Very experimental, highly recommend using a Jupyter Notebook to try different things to see how to get the data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 far, we have shown you how to access columns and filter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These are special syntax for a more general method of accessing data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Location Demo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34"/>
          <p:cNvSpPr txBox="1"/>
          <p:nvPr/>
        </p:nvSpPr>
        <p:spPr>
          <a:xfrm>
            <a:off x="3090625" y="3289600"/>
            <a:ext cx="5596200" cy="5457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data.loc[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&lt;row indexer&gt;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&lt;column indexer&gt;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By</a:t>
            </a:r>
            <a:endParaRPr/>
          </a:p>
        </p:txBody>
      </p:sp>
      <p:sp>
        <p:nvSpPr>
          <p:cNvPr id="285" name="Google Shape;285;p35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groupby lets you group and aggregate your data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will cover this more on Friday! </a:t>
            </a:r>
            <a:endParaRPr/>
          </a:p>
        </p:txBody>
      </p:sp>
      <p:sp>
        <p:nvSpPr>
          <p:cNvPr id="286" name="Google Shape;286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7" name="Google Shape;2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1875" y="1085650"/>
            <a:ext cx="4528500" cy="347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20"/>
          <p:cNvSpPr txBox="1"/>
          <p:nvPr>
            <p:ph idx="2" type="body"/>
          </p:nvPr>
        </p:nvSpPr>
        <p:spPr>
          <a:xfrm>
            <a:off x="4911150" y="1021800"/>
            <a:ext cx="3842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This Time</a:t>
            </a:r>
            <a:endParaRPr sz="2400"/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Dictionaries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CSVs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Pandas</a:t>
            </a:r>
            <a:endParaRPr/>
          </a:p>
        </p:txBody>
      </p:sp>
      <p:sp>
        <p:nvSpPr>
          <p:cNvPr id="136" name="Google Shape;136;p20"/>
          <p:cNvSpPr txBox="1"/>
          <p:nvPr>
            <p:ph idx="2" type="body"/>
          </p:nvPr>
        </p:nvSpPr>
        <p:spPr>
          <a:xfrm>
            <a:off x="312875" y="1021800"/>
            <a:ext cx="3708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Last Time</a:t>
            </a:r>
            <a:endParaRPr sz="24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More Lists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Sets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Dictionaries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Tuples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Learned about 4 different data structures today!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AutoNum type="arabicParenR"/>
            </a:pPr>
            <a:r>
              <a:rPr b="1" lang="en">
                <a:solidFill>
                  <a:schemeClr val="accent4"/>
                </a:solidFill>
              </a:rPr>
              <a:t>List</a:t>
            </a:r>
            <a:br>
              <a:rPr lang="en"/>
            </a:br>
            <a:r>
              <a:rPr lang="en"/>
              <a:t>    Has indices, this can be added/removed at any place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b="1" lang="en">
                <a:solidFill>
                  <a:schemeClr val="accent4"/>
                </a:solidFill>
              </a:rPr>
              <a:t>Set</a:t>
            </a:r>
            <a:r>
              <a:rPr lang="en"/>
              <a:t> </a:t>
            </a:r>
            <a:br>
              <a:rPr lang="en"/>
            </a:br>
            <a:r>
              <a:rPr lang="en"/>
              <a:t>    No duplicates, fast membership queries, no order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b="1" lang="en">
                <a:solidFill>
                  <a:schemeClr val="accent4"/>
                </a:solidFill>
              </a:rPr>
              <a:t>Dictionary</a:t>
            </a:r>
            <a:br>
              <a:rPr lang="en"/>
            </a:br>
            <a:r>
              <a:rPr lang="en"/>
              <a:t>    Like a generic list that can have any value as keys</a:t>
            </a:r>
            <a:br>
              <a:rPr lang="en"/>
            </a:br>
            <a:r>
              <a:rPr lang="en"/>
              <a:t>    Keys are unique, values are not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b="1" lang="en">
                <a:solidFill>
                  <a:schemeClr val="accent4"/>
                </a:solidFill>
              </a:rPr>
              <a:t>Tuple</a:t>
            </a:r>
            <a:br>
              <a:rPr lang="en"/>
            </a:br>
            <a:r>
              <a:rPr lang="en"/>
              <a:t>    Immutable list, commonly used as returns, can “unpack”</a:t>
            </a:r>
            <a:endParaRPr/>
          </a:p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Dictionary</a:t>
            </a:r>
            <a:endParaRPr/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Python has a data structure called a </a:t>
            </a:r>
            <a:r>
              <a:rPr b="1" lang="en">
                <a:solidFill>
                  <a:schemeClr val="accent4"/>
                </a:solidFill>
              </a:rPr>
              <a:t>dictionary</a:t>
            </a:r>
            <a:r>
              <a:rPr b="1" lang="en">
                <a:solidFill>
                  <a:schemeClr val="dk2"/>
                </a:solidFill>
              </a:rPr>
              <a:t> </a:t>
            </a:r>
            <a:r>
              <a:rPr lang="en">
                <a:solidFill>
                  <a:schemeClr val="dk2"/>
                </a:solidFill>
              </a:rPr>
              <a:t>that allows us to use arbitrary data as indices (keys)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Dictionary Demo</a:t>
            </a:r>
            <a:r>
              <a:rPr lang="en">
                <a:solidFill>
                  <a:schemeClr val="dk2"/>
                </a:solidFill>
              </a:rPr>
              <a:t> + </a:t>
            </a:r>
            <a:r>
              <a:rPr lang="en" u="sng">
                <a:solidFill>
                  <a:schemeClr val="hlink"/>
                </a:solidFill>
                <a:hlinkClick r:id="rId4"/>
              </a:rPr>
              <a:t>Text Data Analysis Demo 2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Keys are unique, values are not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Basically a fancy list, most syntax is familiar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Will start Wed by going more in-depth with dictionaries</a:t>
            </a:r>
            <a:endParaRPr/>
          </a:p>
        </p:txBody>
      </p:sp>
      <p:sp>
        <p:nvSpPr>
          <p:cNvPr id="150" name="Google Shape;15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3090625" y="1427575"/>
            <a:ext cx="5596200" cy="1369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 = {}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d[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 =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d[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'b'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 = 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(d)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{'a': 1, 'b': 2}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Dictionary Methods</a:t>
            </a:r>
            <a:endParaRPr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Dictionary Methods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59" name="Google Shape;159;p23"/>
          <p:cNvGraphicFramePr/>
          <p:nvPr/>
        </p:nvGraphicFramePr>
        <p:xfrm>
          <a:off x="3155650" y="108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{FCBF4E0A-8F8A-4DB9-8478-F7F50B1099B0}</a:tableStyleId>
              </a:tblPr>
              <a:tblGrid>
                <a:gridCol w="1840225"/>
                <a:gridCol w="3625925"/>
              </a:tblGrid>
              <a:tr h="40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dict</a:t>
                      </a:r>
                      <a:r>
                        <a:rPr lang="en" sz="12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() or {}</a:t>
                      </a:r>
                      <a:endParaRPr sz="12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Makes an empty dictionary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40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d[key]</a:t>
                      </a:r>
                      <a:endParaRPr sz="12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Gets the value for k, KeyError if None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40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d[key] = val</a:t>
                      </a:r>
                      <a:endParaRPr sz="12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Assigns val as the value for key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99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d.pop(key)</a:t>
                      </a:r>
                      <a:endParaRPr sz="12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Removes key from this dictionary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99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d.keys()</a:t>
                      </a:r>
                      <a:endParaRPr sz="12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Returns a collection of the keys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99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d.values()</a:t>
                      </a:r>
                      <a:endParaRPr sz="12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Returns a collection of the values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99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d.items()</a:t>
                      </a:r>
                      <a:endParaRPr sz="12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Returns a collection of (key, value) tuples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Comma Separated Values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CSV</a:t>
            </a:r>
            <a:endParaRPr/>
          </a:p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file that encodes a spreadsheet. Separates cells w/ commas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you were to save this as a CSV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67" name="Google Shape;167;p24"/>
          <p:cNvGraphicFramePr/>
          <p:nvPr/>
        </p:nvGraphicFramePr>
        <p:xfrm>
          <a:off x="3090625" y="1145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{FCBF4E0A-8F8A-4DB9-8478-F7F50B1099B0}</a:tableStyleId>
              </a:tblPr>
              <a:tblGrid>
                <a:gridCol w="2733075"/>
                <a:gridCol w="2733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Name</a:t>
                      </a:r>
                      <a:endParaRPr b="1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Salary</a:t>
                      </a:r>
                      <a:endParaRPr b="1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Erika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Erik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Josh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</a:t>
                      </a:r>
                      <a:endParaRPr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8" name="Google Shape;168;p24"/>
          <p:cNvSpPr txBox="1"/>
          <p:nvPr/>
        </p:nvSpPr>
        <p:spPr>
          <a:xfrm>
            <a:off x="3090700" y="3380050"/>
            <a:ext cx="5596200" cy="1369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Name,Salary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Erika,3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Erik,2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Josh,4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Processing CSVs</a:t>
            </a:r>
            <a:endParaRPr/>
          </a:p>
        </p:txBody>
      </p:sp>
      <p:sp>
        <p:nvSpPr>
          <p:cNvPr id="174" name="Google Shape;174;p25"/>
          <p:cNvSpPr txBox="1"/>
          <p:nvPr>
            <p:ph idx="1" type="body"/>
          </p:nvPr>
        </p:nvSpPr>
        <p:spPr>
          <a:xfrm>
            <a:off x="3090625" y="575500"/>
            <a:ext cx="55962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Well structured so they are easy to parse!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Not clear how to represent since we need info on rows and cols. Have to use multiple data structures!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" name="Google Shape;176;p25"/>
          <p:cNvSpPr txBox="1"/>
          <p:nvPr/>
        </p:nvSpPr>
        <p:spPr>
          <a:xfrm>
            <a:off x="3090625" y="1563800"/>
            <a:ext cx="5596200" cy="1369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Name,Salary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Erika,3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Erik,2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Josh,4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3090625" y="2933700"/>
            <a:ext cx="55962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will use a </a:t>
            </a:r>
            <a:r>
              <a:rPr b="1" lang="en">
                <a:solidFill>
                  <a:schemeClr val="accent4"/>
                </a:solidFill>
              </a:rPr>
              <a:t>list of dictionaries</a:t>
            </a:r>
            <a:r>
              <a:rPr lang="en"/>
              <a:t> to store this information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5"/>
          <p:cNvSpPr txBox="1"/>
          <p:nvPr/>
        </p:nvSpPr>
        <p:spPr>
          <a:xfrm>
            <a:off x="3090625" y="3380050"/>
            <a:ext cx="5596200" cy="1615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{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'Name'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'Erika'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'Salary'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'3'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},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{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'Name'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'Erik'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'Salary'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'2'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},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{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'Name'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'Josh'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'Salary'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'4'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CSV Demo</a:t>
            </a:r>
            <a:endParaRPr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●"/>
            </a:pPr>
            <a:r>
              <a:rPr lang="en"/>
              <a:t>CSV Demo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Just showed the code for parse because it’s not important to know how to write that code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Calculate the sum of TA Salaries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Work with earthquake data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85" name="Google Shape;185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6" name="Google Shape;186;p26"/>
          <p:cNvGrpSpPr/>
          <p:nvPr/>
        </p:nvGrpSpPr>
        <p:grpSpPr>
          <a:xfrm>
            <a:off x="181022" y="575494"/>
            <a:ext cx="342903" cy="447293"/>
            <a:chOff x="590250" y="244200"/>
            <a:chExt cx="407975" cy="532175"/>
          </a:xfrm>
        </p:grpSpPr>
        <p:sp>
          <p:nvSpPr>
            <p:cNvPr id="187" name="Google Shape;187;p26"/>
            <p:cNvSpPr/>
            <p:nvPr/>
          </p:nvSpPr>
          <p:spPr>
            <a:xfrm>
              <a:off x="623125" y="313625"/>
              <a:ext cx="375100" cy="462750"/>
            </a:xfrm>
            <a:custGeom>
              <a:rect b="b" l="l" r="r" t="t"/>
              <a:pathLst>
                <a:path extrusionOk="0" fill="none" h="18510" w="15004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590250" y="2697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796650" y="274025"/>
              <a:ext cx="45100" cy="45100"/>
            </a:xfrm>
            <a:custGeom>
              <a:rect b="b" l="l" r="r" t="t"/>
              <a:pathLst>
                <a:path extrusionOk="0" fill="none" h="1804" w="1804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7138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6310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649925" y="590050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649925" y="5346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649925" y="4798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649925" y="4244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879475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6548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7376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8204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903225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201" name="Google Shape;201;p26"/>
          <p:cNvGraphicFramePr/>
          <p:nvPr/>
        </p:nvGraphicFramePr>
        <p:xfrm>
          <a:off x="3090625" y="2274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{FCBF4E0A-8F8A-4DB9-8478-F7F50B1099B0}</a:tableStyleId>
              </a:tblPr>
              <a:tblGrid>
                <a:gridCol w="683275"/>
                <a:gridCol w="683275"/>
                <a:gridCol w="683275"/>
                <a:gridCol w="683275"/>
                <a:gridCol w="683275"/>
                <a:gridCol w="683275"/>
                <a:gridCol w="683275"/>
                <a:gridCol w="683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id</a:t>
                      </a:r>
                      <a:endParaRPr b="1"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year</a:t>
                      </a:r>
                      <a:endParaRPr b="1"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month</a:t>
                      </a:r>
                      <a:endParaRPr b="1"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day</a:t>
                      </a:r>
                      <a:endParaRPr b="1"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latitude</a:t>
                      </a:r>
                      <a:endParaRPr b="1"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longitude</a:t>
                      </a:r>
                      <a:endParaRPr b="1"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name</a:t>
                      </a:r>
                      <a:endParaRPr b="1"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magnitude</a:t>
                      </a:r>
                      <a:endParaRPr b="1"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nc72666881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2016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7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27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37.6723333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-121.619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California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1.43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...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...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...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...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...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...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...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50"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...</a:t>
                      </a:r>
                      <a:endParaRPr sz="750"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T="38100" marB="38100" marR="38100" marL="381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r>
              <a:rPr lang="en" sz="2200"/>
              <a:t>Brain Break</a:t>
            </a:r>
            <a:endParaRPr sz="2200"/>
          </a:p>
        </p:txBody>
      </p:sp>
      <p:sp>
        <p:nvSpPr>
          <p:cNvPr id="207" name="Google Shape;207;p2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9" name="Google Shape;209;p27"/>
          <p:cNvGrpSpPr/>
          <p:nvPr/>
        </p:nvGrpSpPr>
        <p:grpSpPr>
          <a:xfrm>
            <a:off x="234451" y="613658"/>
            <a:ext cx="372594" cy="360301"/>
            <a:chOff x="1247825" y="5001950"/>
            <a:chExt cx="443300" cy="428675"/>
          </a:xfrm>
        </p:grpSpPr>
        <p:sp>
          <p:nvSpPr>
            <p:cNvPr id="210" name="Google Shape;210;p27"/>
            <p:cNvSpPr/>
            <p:nvPr/>
          </p:nvSpPr>
          <p:spPr>
            <a:xfrm>
              <a:off x="1247825" y="5168175"/>
              <a:ext cx="373875" cy="221650"/>
            </a:xfrm>
            <a:custGeom>
              <a:rect b="b" l="l" r="r" t="t"/>
              <a:pathLst>
                <a:path extrusionOk="0" fill="none" h="8866" w="14955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1275850" y="5209575"/>
              <a:ext cx="60900" cy="87075"/>
            </a:xfrm>
            <a:custGeom>
              <a:rect b="b" l="l" r="r" t="t"/>
              <a:pathLst>
                <a:path extrusionOk="0" fill="none" h="3483" w="2436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1247825" y="5391625"/>
              <a:ext cx="443300" cy="39000"/>
            </a:xfrm>
            <a:custGeom>
              <a:rect b="b" l="l" r="r" t="t"/>
              <a:pathLst>
                <a:path extrusionOk="0" fill="none" h="1560" w="17732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14548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1411025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1498700" y="5001950"/>
              <a:ext cx="16450" cy="114475"/>
            </a:xfrm>
            <a:custGeom>
              <a:rect b="b" l="l" r="r" t="t"/>
              <a:pathLst>
                <a:path extrusionOk="0" fill="none" h="4579" w="658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adorable safe for work GIF" id="216" name="Google Shape;2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992063"/>
            <a:ext cx="5596200" cy="3147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